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19" r:id="rId1"/>
  </p:sldMasterIdLst>
  <p:notesMasterIdLst>
    <p:notesMasterId r:id="rId36"/>
  </p:notesMasterIdLst>
  <p:sldIdLst>
    <p:sldId id="538" r:id="rId2"/>
    <p:sldId id="545" r:id="rId3"/>
    <p:sldId id="547" r:id="rId4"/>
    <p:sldId id="535" r:id="rId5"/>
    <p:sldId id="536" r:id="rId6"/>
    <p:sldId id="537" r:id="rId7"/>
    <p:sldId id="546" r:id="rId8"/>
    <p:sldId id="280" r:id="rId9"/>
    <p:sldId id="281" r:id="rId10"/>
    <p:sldId id="514" r:id="rId11"/>
    <p:sldId id="513" r:id="rId12"/>
    <p:sldId id="523" r:id="rId13"/>
    <p:sldId id="529" r:id="rId14"/>
    <p:sldId id="530" r:id="rId15"/>
    <p:sldId id="541" r:id="rId16"/>
    <p:sldId id="282" r:id="rId17"/>
    <p:sldId id="539" r:id="rId18"/>
    <p:sldId id="533" r:id="rId19"/>
    <p:sldId id="284" r:id="rId20"/>
    <p:sldId id="285" r:id="rId21"/>
    <p:sldId id="288" r:id="rId22"/>
    <p:sldId id="286" r:id="rId23"/>
    <p:sldId id="287" r:id="rId24"/>
    <p:sldId id="289" r:id="rId25"/>
    <p:sldId id="290" r:id="rId26"/>
    <p:sldId id="292" r:id="rId27"/>
    <p:sldId id="295" r:id="rId28"/>
    <p:sldId id="294" r:id="rId29"/>
    <p:sldId id="531" r:id="rId30"/>
    <p:sldId id="532" r:id="rId31"/>
    <p:sldId id="540" r:id="rId32"/>
    <p:sldId id="544" r:id="rId33"/>
    <p:sldId id="543" r:id="rId34"/>
    <p:sldId id="542" r:id="rId35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A364BFE-764D-4066-92FD-C176CDEAD101}">
          <p14:sldIdLst>
            <p14:sldId id="538"/>
            <p14:sldId id="545"/>
            <p14:sldId id="547"/>
            <p14:sldId id="535"/>
            <p14:sldId id="536"/>
            <p14:sldId id="537"/>
            <p14:sldId id="546"/>
            <p14:sldId id="280"/>
            <p14:sldId id="281"/>
            <p14:sldId id="514"/>
            <p14:sldId id="513"/>
            <p14:sldId id="523"/>
            <p14:sldId id="529"/>
            <p14:sldId id="530"/>
            <p14:sldId id="541"/>
            <p14:sldId id="282"/>
            <p14:sldId id="539"/>
            <p14:sldId id="533"/>
            <p14:sldId id="284"/>
            <p14:sldId id="285"/>
            <p14:sldId id="288"/>
            <p14:sldId id="286"/>
            <p14:sldId id="287"/>
            <p14:sldId id="289"/>
            <p14:sldId id="290"/>
            <p14:sldId id="292"/>
            <p14:sldId id="295"/>
            <p14:sldId id="294"/>
            <p14:sldId id="531"/>
            <p14:sldId id="532"/>
            <p14:sldId id="540"/>
            <p14:sldId id="544"/>
            <p14:sldId id="543"/>
            <p14:sldId id="542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6D6"/>
    <a:srgbClr val="61DD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25" autoAdjust="0"/>
    <p:restoredTop sz="94655" autoAdjust="0"/>
  </p:normalViewPr>
  <p:slideViewPr>
    <p:cSldViewPr snapToGrid="0" snapToObjects="1">
      <p:cViewPr>
        <p:scale>
          <a:sx n="50" d="100"/>
          <a:sy n="50" d="100"/>
        </p:scale>
        <p:origin x="2206" y="4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50" d="100"/>
        <a:sy n="5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CC77F6-69B9-488B-A0A9-D5DB4FA4D0FE}" type="datetimeFigureOut">
              <a:rPr lang="nl-NL" smtClean="0"/>
              <a:t>29-11-2017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0BB1246-CD07-4236-9C04-FBD3C1D832E8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915127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0BB1246-CD07-4236-9C04-FBD3C1D832E8}" type="slidenum">
              <a:rPr lang="nl-NL" smtClean="0"/>
              <a:t>27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28713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8"/>
          <p:cNvSpPr>
            <a:spLocks noChangeArrowheads="1"/>
          </p:cNvSpPr>
          <p:nvPr userDrawn="1"/>
        </p:nvSpPr>
        <p:spPr bwMode="auto">
          <a:xfrm>
            <a:off x="-1" y="13"/>
            <a:ext cx="1576384" cy="6857987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>
              <a:latin typeface="Tahoma" pitchFamily="34" charset="0"/>
            </a:endParaRPr>
          </a:p>
        </p:txBody>
      </p:sp>
      <p:pic>
        <p:nvPicPr>
          <p:cNvPr id="6" name="Picture 3" descr="TU_P5#whit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3" y="6108245"/>
            <a:ext cx="1368883" cy="843232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7912100" y="6400800"/>
            <a:ext cx="1041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9CD01A7-429B-DC48-8F96-BCBBCB54612C}" type="slidenum">
              <a:rPr lang="en-US" sz="1400" smtClean="0">
                <a:solidFill>
                  <a:srgbClr val="00A6D6"/>
                </a:solidFill>
              </a:rPr>
              <a:pPr algn="r"/>
              <a:t>‹#›</a:t>
            </a:fld>
            <a:endParaRPr lang="en-US" sz="1400" dirty="0">
              <a:solidFill>
                <a:srgbClr val="00A6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141085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 userDrawn="1"/>
        </p:nvSpPr>
        <p:spPr>
          <a:xfrm>
            <a:off x="7912100" y="6400800"/>
            <a:ext cx="1041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9CD01A7-429B-DC48-8F96-BCBBCB54612C}" type="slidenum">
              <a:rPr lang="en-US" sz="1400" smtClean="0">
                <a:solidFill>
                  <a:srgbClr val="00A6D6"/>
                </a:solidFill>
              </a:rPr>
              <a:pPr algn="r"/>
              <a:t>‹#›</a:t>
            </a:fld>
            <a:endParaRPr lang="en-US" sz="1400" dirty="0">
              <a:solidFill>
                <a:srgbClr val="00A6D6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4340" y="274638"/>
            <a:ext cx="8488680" cy="1143000"/>
          </a:xfrm>
          <a:prstGeom prst="rect">
            <a:avLst/>
          </a:prstGeom>
        </p:spPr>
        <p:txBody>
          <a:bodyPr/>
          <a:lstStyle>
            <a:lvl1pPr>
              <a:defRPr sz="4400" cap="none" baseline="0"/>
            </a:lvl1pPr>
          </a:lstStyle>
          <a:p>
            <a:r>
              <a:rPr lang="en-US" dirty="0" smtClean="0"/>
              <a:t>Click to edit Master title style</a:t>
            </a:r>
            <a:endParaRPr lang="nl-NL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>
          <a:xfrm>
            <a:off x="434340" y="2217420"/>
            <a:ext cx="8420100" cy="4023360"/>
          </a:xfrm>
          <a:prstGeom prst="rect">
            <a:avLst/>
          </a:prstGeo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800"/>
            </a:lvl3pPr>
            <a:lvl4pPr>
              <a:defRPr sz="2800"/>
            </a:lvl4pPr>
            <a:lvl5pPr>
              <a:defRPr sz="28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nl-NL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02863505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S_TUCAMP01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4400" y="0"/>
            <a:ext cx="9165600" cy="69469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63106" y="274639"/>
            <a:ext cx="7106464" cy="11430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63106" y="1600200"/>
            <a:ext cx="7106464" cy="4648163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415184906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8"/>
          <p:cNvSpPr>
            <a:spLocks noChangeArrowheads="1"/>
          </p:cNvSpPr>
          <p:nvPr userDrawn="1"/>
        </p:nvSpPr>
        <p:spPr bwMode="auto">
          <a:xfrm>
            <a:off x="-1" y="13"/>
            <a:ext cx="1576384" cy="6857987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>
              <a:latin typeface="Tahoma" pitchFamily="34" charset="0"/>
            </a:endParaRPr>
          </a:p>
        </p:txBody>
      </p:sp>
      <p:pic>
        <p:nvPicPr>
          <p:cNvPr id="5" name="Picture 3" descr="TU_P5#white.eps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3" y="6108245"/>
            <a:ext cx="1368883" cy="843232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7912100" y="6400800"/>
            <a:ext cx="1041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9CD01A7-429B-DC48-8F96-BCBBCB54612C}" type="slidenum">
              <a:rPr lang="en-US" sz="1400" smtClean="0">
                <a:solidFill>
                  <a:srgbClr val="00A6D6"/>
                </a:solidFill>
              </a:rPr>
              <a:pPr algn="r"/>
              <a:t>‹#›</a:t>
            </a:fld>
            <a:endParaRPr lang="en-US" sz="1400" dirty="0">
              <a:solidFill>
                <a:srgbClr val="00A6D6"/>
              </a:solidFill>
            </a:endParaRPr>
          </a:p>
        </p:txBody>
      </p:sp>
      <p:sp>
        <p:nvSpPr>
          <p:cNvPr id="3" name="TextBox 2"/>
          <p:cNvSpPr txBox="1"/>
          <p:nvPr userDrawn="1"/>
        </p:nvSpPr>
        <p:spPr>
          <a:xfrm>
            <a:off x="1866900" y="2415540"/>
            <a:ext cx="6842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Course</a:t>
            </a:r>
            <a:r>
              <a:rPr lang="en-GB" baseline="0" dirty="0" smtClean="0"/>
              <a:t> Name and Number</a:t>
            </a:r>
            <a:endParaRPr lang="nl-NL" dirty="0"/>
          </a:p>
        </p:txBody>
      </p:sp>
      <p:sp>
        <p:nvSpPr>
          <p:cNvPr id="6" name="TextBox 5"/>
          <p:cNvSpPr txBox="1"/>
          <p:nvPr userDrawn="1"/>
        </p:nvSpPr>
        <p:spPr>
          <a:xfrm>
            <a:off x="1866900" y="2768680"/>
            <a:ext cx="6842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Lecture Name</a:t>
            </a:r>
            <a:endParaRPr lang="nl-NL" dirty="0"/>
          </a:p>
        </p:txBody>
      </p:sp>
      <p:sp>
        <p:nvSpPr>
          <p:cNvPr id="7" name="TextBox 6"/>
          <p:cNvSpPr txBox="1"/>
          <p:nvPr userDrawn="1"/>
        </p:nvSpPr>
        <p:spPr>
          <a:xfrm>
            <a:off x="1866900" y="3148492"/>
            <a:ext cx="68427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Instructor</a:t>
            </a:r>
            <a:endParaRPr lang="nl-NL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29" r:id="rId1"/>
    <p:sldLayoutId id="2147484120" r:id="rId2"/>
    <p:sldLayoutId id="2147484130" r:id="rId3"/>
    <p:sldLayoutId id="2147484128" r:id="rId4"/>
    <p:sldLayoutId id="2147484131" r:id="rId5"/>
  </p:sldLayoutIdLst>
  <p:timing>
    <p:tnLst>
      <p:par>
        <p:cTn id="1" dur="indefinite" restart="never" nodeType="tmRoot"/>
      </p:par>
    </p:tnLst>
  </p:timing>
  <p:hf sldNum="0" hdr="0" ftr="0"/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eg"/><Relationship Id="rId4" Type="http://schemas.openxmlformats.org/officeDocument/2006/relationships/image" Target="../media/image2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>
            <a:spLocks noChangeArrowheads="1"/>
          </p:cNvSpPr>
          <p:nvPr/>
        </p:nvSpPr>
        <p:spPr bwMode="auto">
          <a:xfrm>
            <a:off x="1913634" y="442088"/>
            <a:ext cx="6301057" cy="14219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2pPr>
            <a:lvl3pPr marL="1143000" indent="-228600">
              <a:defRPr sz="23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5pPr>
            <a:lvl6pPr marL="2514600" indent="-228600">
              <a:lnSpc>
                <a:spcPts val="3550"/>
              </a:lnSpc>
              <a:buFont typeface="Times" charset="0"/>
              <a:defRPr sz="17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6pPr>
            <a:lvl7pPr marL="2971800" indent="-228600">
              <a:lnSpc>
                <a:spcPts val="3550"/>
              </a:lnSpc>
              <a:buFont typeface="Times" charset="0"/>
              <a:defRPr sz="17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7pPr>
            <a:lvl8pPr marL="3429000" indent="-228600">
              <a:lnSpc>
                <a:spcPts val="3550"/>
              </a:lnSpc>
              <a:buFont typeface="Times" charset="0"/>
              <a:defRPr sz="17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8pPr>
            <a:lvl9pPr marL="3886200" indent="-228600">
              <a:lnSpc>
                <a:spcPts val="3550"/>
              </a:lnSpc>
              <a:buFont typeface="Times" charset="0"/>
              <a:defRPr sz="17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9pPr>
          </a:lstStyle>
          <a:p>
            <a:pPr>
              <a:lnSpc>
                <a:spcPct val="90000"/>
              </a:lnSpc>
            </a:pPr>
            <a:r>
              <a:rPr lang="en-US" sz="4800" dirty="0" smtClean="0">
                <a:latin typeface="Arial"/>
                <a:ea typeface="ヒラギノ角ゴ ProN W3" charset="0"/>
                <a:cs typeface="Arial"/>
                <a:sym typeface="Tahoma" charset="0"/>
              </a:rPr>
              <a:t>Introduction to Computing in R</a:t>
            </a:r>
            <a:endParaRPr lang="en-US" sz="4800" dirty="0">
              <a:latin typeface="Arial"/>
              <a:ea typeface="ヒラギノ角ゴ ProN W3" charset="0"/>
              <a:cs typeface="Arial"/>
              <a:sym typeface="Tahoma" charset="0"/>
            </a:endParaRPr>
          </a:p>
        </p:txBody>
      </p:sp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1913634" y="2121569"/>
            <a:ext cx="6301057" cy="107721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2pPr>
            <a:lvl3pPr marL="1143000" indent="-228600">
              <a:defRPr sz="23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5pPr>
            <a:lvl6pPr marL="2514600" indent="-228600">
              <a:lnSpc>
                <a:spcPts val="3550"/>
              </a:lnSpc>
              <a:buFont typeface="Times" charset="0"/>
              <a:defRPr sz="17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6pPr>
            <a:lvl7pPr marL="2971800" indent="-228600">
              <a:lnSpc>
                <a:spcPts val="3550"/>
              </a:lnSpc>
              <a:buFont typeface="Times" charset="0"/>
              <a:defRPr sz="17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7pPr>
            <a:lvl8pPr marL="3429000" indent="-228600">
              <a:lnSpc>
                <a:spcPts val="3550"/>
              </a:lnSpc>
              <a:buFont typeface="Times" charset="0"/>
              <a:defRPr sz="17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8pPr>
            <a:lvl9pPr marL="3886200" indent="-228600">
              <a:lnSpc>
                <a:spcPts val="3550"/>
              </a:lnSpc>
              <a:buFont typeface="Times" charset="0"/>
              <a:defRPr sz="17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9pPr>
          </a:lstStyle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 smtClean="0">
                <a:solidFill>
                  <a:srgbClr val="00A6D6"/>
                </a:solidFill>
                <a:latin typeface="Arial"/>
                <a:ea typeface="ヒラギノ角ゴ ProN W3" charset="0"/>
                <a:cs typeface="Arial"/>
                <a:sym typeface="Tahoma" charset="0"/>
              </a:rPr>
              <a:t>SEN1211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 smtClean="0">
                <a:solidFill>
                  <a:srgbClr val="00A6D6"/>
                </a:solidFill>
                <a:latin typeface="Arial"/>
                <a:ea typeface="ヒラギノ角ゴ ProN W3" charset="0"/>
                <a:cs typeface="Arial"/>
                <a:sym typeface="Tahoma" charset="0"/>
              </a:rPr>
              <a:t>Scott Cunningham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 smtClean="0">
                <a:solidFill>
                  <a:srgbClr val="00A6D6"/>
                </a:solidFill>
                <a:latin typeface="Arial"/>
                <a:ea typeface="ヒラギノ角ゴ ProN W3" charset="0"/>
                <a:cs typeface="Arial"/>
                <a:sym typeface="Tahoma" charset="0"/>
              </a:rPr>
              <a:t>30 November 2017</a:t>
            </a:r>
            <a:endParaRPr lang="en-US" sz="2000" dirty="0">
              <a:solidFill>
                <a:srgbClr val="00A6D6"/>
              </a:solidFill>
              <a:latin typeface="Arial"/>
              <a:ea typeface="ヒラギノ角ゴ ProN W3" charset="0"/>
              <a:cs typeface="Arial"/>
              <a:sym typeface="Tahom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29635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The Anaconda Distribution</a:t>
            </a:r>
            <a:endParaRPr lang="en-US" dirty="0"/>
          </a:p>
        </p:txBody>
      </p:sp>
      <p:pic>
        <p:nvPicPr>
          <p:cNvPr id="6146" name="Picture 2" descr="Anaconda Logo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" y="1897380"/>
            <a:ext cx="8064762" cy="40233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4199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Download 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740" y="1752600"/>
            <a:ext cx="8717280" cy="49034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348359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Quick Tour of R Studio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8775" y="1416050"/>
            <a:ext cx="8424863" cy="4024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393" y="1494092"/>
            <a:ext cx="8244840" cy="4431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417476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Creating New Files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28374" b="20223"/>
          <a:stretch/>
        </p:blipFill>
        <p:spPr bwMode="auto">
          <a:xfrm>
            <a:off x="121920" y="1234440"/>
            <a:ext cx="8732520" cy="5471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341171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Data Directories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75" t="20671" r="37250" b="28222"/>
          <a:stretch/>
        </p:blipFill>
        <p:spPr bwMode="auto">
          <a:xfrm>
            <a:off x="289560" y="1280477"/>
            <a:ext cx="7680960" cy="49759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288421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Interactive Walkthrough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16071"/>
          <a:stretch/>
        </p:blipFill>
        <p:spPr>
          <a:xfrm>
            <a:off x="434340" y="1636432"/>
            <a:ext cx="8108337" cy="4382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33655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Simple Example of R in Action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25" t="19111" r="53750" b="52667"/>
          <a:stretch/>
        </p:blipFill>
        <p:spPr bwMode="auto">
          <a:xfrm>
            <a:off x="2766060" y="3337560"/>
            <a:ext cx="3223260" cy="290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25" t="72889" r="48375" b="20694"/>
          <a:stretch/>
        </p:blipFill>
        <p:spPr bwMode="auto">
          <a:xfrm>
            <a:off x="434340" y="1684020"/>
            <a:ext cx="8423564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06936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Quick Tour of R </a:t>
            </a:r>
            <a:r>
              <a:rPr lang="en-GB" dirty="0" err="1" smtClean="0"/>
              <a:t>Markup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6417"/>
          <a:stretch/>
        </p:blipFill>
        <p:spPr bwMode="auto">
          <a:xfrm>
            <a:off x="541020" y="1663700"/>
            <a:ext cx="8145780" cy="45770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798538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Topics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434340" y="1706880"/>
            <a:ext cx="8420100" cy="4533900"/>
          </a:xfrm>
        </p:spPr>
        <p:txBody>
          <a:bodyPr/>
          <a:lstStyle/>
          <a:p>
            <a:r>
              <a:rPr lang="en-GB" dirty="0" smtClean="0"/>
              <a:t>First Things First</a:t>
            </a:r>
          </a:p>
          <a:p>
            <a:r>
              <a:rPr lang="en-GB" dirty="0" smtClean="0"/>
              <a:t>Working Directories</a:t>
            </a:r>
          </a:p>
          <a:p>
            <a:r>
              <a:rPr lang="en-GB" dirty="0" smtClean="0"/>
              <a:t>Printing Comments to Screen</a:t>
            </a:r>
          </a:p>
          <a:p>
            <a:r>
              <a:rPr lang="en-GB" dirty="0" smtClean="0"/>
              <a:t>Entering Data in R</a:t>
            </a:r>
          </a:p>
          <a:p>
            <a:r>
              <a:rPr lang="en-GB" dirty="0" smtClean="0"/>
              <a:t>Editing Your Data in Screen</a:t>
            </a:r>
          </a:p>
          <a:p>
            <a:r>
              <a:rPr lang="en-GB" dirty="0" smtClean="0"/>
              <a:t>Saving and Loading R Objects</a:t>
            </a:r>
          </a:p>
          <a:p>
            <a:r>
              <a:rPr lang="en-GB" dirty="0" smtClean="0"/>
              <a:t>Exporting Data</a:t>
            </a:r>
          </a:p>
          <a:p>
            <a:r>
              <a:rPr lang="en-GB" dirty="0" smtClean="0"/>
              <a:t>Importing Data from Databases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782840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Elements of Learning R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 smtClean="0"/>
              <a:t>Arithmetic and logical operators</a:t>
            </a:r>
          </a:p>
          <a:p>
            <a:r>
              <a:rPr lang="en-GB" dirty="0" smtClean="0"/>
              <a:t>Assignment, relational operators, tests of equality</a:t>
            </a:r>
          </a:p>
          <a:p>
            <a:pPr marL="0" indent="0">
              <a:buNone/>
            </a:pPr>
            <a:endParaRPr lang="en-GB" dirty="0" smtClean="0"/>
          </a:p>
          <a:p>
            <a:r>
              <a:rPr lang="en-US" dirty="0"/>
              <a:t>Functional programming</a:t>
            </a:r>
          </a:p>
          <a:p>
            <a:r>
              <a:rPr lang="en-US" dirty="0" smtClean="0"/>
              <a:t>Conditions </a:t>
            </a:r>
            <a:r>
              <a:rPr lang="en-US" dirty="0"/>
              <a:t>and loops</a:t>
            </a:r>
          </a:p>
          <a:p>
            <a:r>
              <a:rPr lang="en-US" dirty="0"/>
              <a:t>Measuring processing time </a:t>
            </a:r>
          </a:p>
          <a:p>
            <a:endParaRPr lang="nl-NL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434340" y="3718560"/>
            <a:ext cx="842010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5300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Objectives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Generating, loading and plotting data from </a:t>
            </a:r>
            <a:r>
              <a:rPr lang="en-US" dirty="0" err="1" smtClean="0"/>
              <a:t>NetLogo</a:t>
            </a:r>
            <a:endParaRPr lang="en-US" dirty="0" smtClean="0"/>
          </a:p>
          <a:p>
            <a:r>
              <a:rPr lang="en-US" dirty="0" smtClean="0"/>
              <a:t>Further resources for self-study in R</a:t>
            </a:r>
          </a:p>
        </p:txBody>
      </p:sp>
    </p:spTree>
    <p:extLst>
      <p:ext uri="{BB962C8B-B14F-4D97-AF65-F5344CB8AC3E}">
        <p14:creationId xmlns:p14="http://schemas.microsoft.com/office/powerpoint/2010/main" val="34578398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Variable Types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 smtClean="0">
                <a:solidFill>
                  <a:srgbClr val="00A6D6"/>
                </a:solidFill>
              </a:rPr>
              <a:t>Vector. </a:t>
            </a:r>
            <a:r>
              <a:rPr lang="en-GB" dirty="0" smtClean="0"/>
              <a:t>An ordered list of elements of the same type</a:t>
            </a:r>
          </a:p>
          <a:p>
            <a:r>
              <a:rPr lang="en-GB" dirty="0" smtClean="0">
                <a:solidFill>
                  <a:srgbClr val="00A6D6"/>
                </a:solidFill>
              </a:rPr>
              <a:t>List. </a:t>
            </a:r>
            <a:r>
              <a:rPr lang="en-GB" dirty="0" smtClean="0"/>
              <a:t>A vector, but with different types</a:t>
            </a:r>
          </a:p>
          <a:p>
            <a:r>
              <a:rPr lang="en-GB" dirty="0" smtClean="0">
                <a:solidFill>
                  <a:srgbClr val="00A6D6"/>
                </a:solidFill>
              </a:rPr>
              <a:t>Factor. </a:t>
            </a:r>
            <a:r>
              <a:rPr lang="en-GB" dirty="0" smtClean="0"/>
              <a:t>A vector of categorical values</a:t>
            </a:r>
          </a:p>
          <a:p>
            <a:r>
              <a:rPr lang="en-GB" dirty="0" smtClean="0">
                <a:solidFill>
                  <a:srgbClr val="00A6D6"/>
                </a:solidFill>
              </a:rPr>
              <a:t>Matrix. </a:t>
            </a:r>
            <a:r>
              <a:rPr lang="en-GB" dirty="0" smtClean="0"/>
              <a:t>A two-dimensional array of values</a:t>
            </a:r>
          </a:p>
          <a:p>
            <a:r>
              <a:rPr lang="en-GB" dirty="0" smtClean="0">
                <a:solidFill>
                  <a:srgbClr val="00A6D6"/>
                </a:solidFill>
              </a:rPr>
              <a:t>Array. </a:t>
            </a:r>
            <a:r>
              <a:rPr lang="en-GB" dirty="0" smtClean="0"/>
              <a:t>A multidimensional matrix</a:t>
            </a:r>
          </a:p>
          <a:p>
            <a:r>
              <a:rPr lang="en-GB" dirty="0" smtClean="0">
                <a:solidFill>
                  <a:srgbClr val="00A6D6"/>
                </a:solidFill>
              </a:rPr>
              <a:t>Data Frame. </a:t>
            </a:r>
            <a:r>
              <a:rPr lang="en-GB" dirty="0" smtClean="0"/>
              <a:t>Makes use of multiple lists and factors to support data analysis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06575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Utility Functions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 smtClean="0"/>
              <a:t>The </a:t>
            </a:r>
            <a:r>
              <a:rPr lang="en-GB" dirty="0" smtClean="0">
                <a:solidFill>
                  <a:srgbClr val="00A6D6"/>
                </a:solidFill>
              </a:rPr>
              <a:t>summary</a:t>
            </a:r>
            <a:r>
              <a:rPr lang="en-GB" dirty="0" smtClean="0"/>
              <a:t> function</a:t>
            </a:r>
          </a:p>
          <a:p>
            <a:r>
              <a:rPr lang="en-GB" dirty="0" smtClean="0"/>
              <a:t>The </a:t>
            </a:r>
            <a:r>
              <a:rPr lang="en-GB" dirty="0" smtClean="0">
                <a:solidFill>
                  <a:srgbClr val="00A6D6"/>
                </a:solidFill>
              </a:rPr>
              <a:t>aggregate</a:t>
            </a:r>
            <a:r>
              <a:rPr lang="en-GB" dirty="0" smtClean="0"/>
              <a:t> function</a:t>
            </a:r>
          </a:p>
          <a:p>
            <a:r>
              <a:rPr lang="en-GB" dirty="0" smtClean="0"/>
              <a:t>The </a:t>
            </a:r>
            <a:r>
              <a:rPr lang="en-GB" dirty="0" smtClean="0">
                <a:solidFill>
                  <a:srgbClr val="00A6D6"/>
                </a:solidFill>
              </a:rPr>
              <a:t>melt</a:t>
            </a:r>
            <a:r>
              <a:rPr lang="en-GB" dirty="0" smtClean="0"/>
              <a:t> function from the </a:t>
            </a:r>
            <a:r>
              <a:rPr lang="en-GB" dirty="0" smtClean="0">
                <a:solidFill>
                  <a:srgbClr val="00A6D6"/>
                </a:solidFill>
              </a:rPr>
              <a:t>reshape2</a:t>
            </a:r>
            <a:r>
              <a:rPr lang="en-GB" dirty="0" smtClean="0"/>
              <a:t> package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418395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Reading Data</a:t>
            </a:r>
            <a:endParaRPr lang="nl-NL" dirty="0"/>
          </a:p>
        </p:txBody>
      </p:sp>
      <p:pic>
        <p:nvPicPr>
          <p:cNvPr id="10243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00" t="63556" r="65125" b="23778"/>
          <a:stretch/>
        </p:blipFill>
        <p:spPr bwMode="auto">
          <a:xfrm>
            <a:off x="0" y="1417638"/>
            <a:ext cx="5196841" cy="29921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4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750" t="25111" r="66541" b="71329"/>
          <a:stretch/>
        </p:blipFill>
        <p:spPr bwMode="auto">
          <a:xfrm>
            <a:off x="140368" y="5181600"/>
            <a:ext cx="4431632" cy="7578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486401" y="2311568"/>
            <a:ext cx="31394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rgbClr val="00A6D6"/>
                </a:solidFill>
                <a:latin typeface="+mn-lt"/>
              </a:rPr>
              <a:t>CSV file, a generic text file with entries separated by commas</a:t>
            </a:r>
            <a:endParaRPr lang="nl-NL" sz="2400" dirty="0">
              <a:solidFill>
                <a:srgbClr val="00A6D6"/>
              </a:solidFill>
              <a:latin typeface="+mn-lt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486401" y="5181600"/>
            <a:ext cx="3139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rgbClr val="00A6D6"/>
                </a:solidFill>
                <a:latin typeface="+mn-lt"/>
              </a:rPr>
              <a:t>R command, read.csv</a:t>
            </a:r>
            <a:endParaRPr lang="nl-NL" sz="2400" dirty="0">
              <a:solidFill>
                <a:srgbClr val="00A6D6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305368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Saving Data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GB" dirty="0" smtClean="0">
                <a:solidFill>
                  <a:srgbClr val="00A6D6"/>
                </a:solidFill>
              </a:rPr>
              <a:t>Sometimes we want to save reformatted and transformed data from R</a:t>
            </a:r>
            <a:endParaRPr lang="nl-NL" dirty="0">
              <a:solidFill>
                <a:srgbClr val="00A6D6"/>
              </a:solidFill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125" t="66667" r="52875" b="29778"/>
          <a:stretch/>
        </p:blipFill>
        <p:spPr bwMode="auto">
          <a:xfrm>
            <a:off x="274320" y="3566160"/>
            <a:ext cx="8107680" cy="675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28671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Running a Program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 smtClean="0"/>
              <a:t>First set the working directory</a:t>
            </a:r>
          </a:p>
          <a:p>
            <a:r>
              <a:rPr lang="en-GB" dirty="0" smtClean="0"/>
              <a:t>Many programs read or write data</a:t>
            </a:r>
          </a:p>
          <a:p>
            <a:r>
              <a:rPr lang="en-GB" dirty="0" smtClean="0"/>
              <a:t>The default location may have no relevance for your work</a:t>
            </a:r>
          </a:p>
          <a:p>
            <a:r>
              <a:rPr lang="en-GB" dirty="0" smtClean="0"/>
              <a:t>So let R know where you are storing your programs and your data </a:t>
            </a:r>
          </a:p>
          <a:p>
            <a:r>
              <a:rPr lang="en-GB" dirty="0" smtClean="0"/>
              <a:t>You can then specify other locations with this as a starting point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120499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Debugging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 smtClean="0"/>
              <a:t>Start with new file names</a:t>
            </a:r>
          </a:p>
          <a:p>
            <a:r>
              <a:rPr lang="en-GB" dirty="0" smtClean="0"/>
              <a:t>Name loops descriptively</a:t>
            </a:r>
          </a:p>
          <a:p>
            <a:r>
              <a:rPr lang="en-GB" dirty="0" smtClean="0"/>
              <a:t>Explicitly set parentheses</a:t>
            </a:r>
          </a:p>
          <a:p>
            <a:r>
              <a:rPr lang="en-GB" dirty="0" smtClean="0"/>
              <a:t>Make good use of whitespace</a:t>
            </a:r>
          </a:p>
          <a:p>
            <a:r>
              <a:rPr lang="en-GB" dirty="0" smtClean="0"/>
              <a:t>Use indenting to group sections of the program</a:t>
            </a:r>
            <a:endParaRPr lang="nl-NL" dirty="0"/>
          </a:p>
        </p:txBody>
      </p:sp>
      <p:sp>
        <p:nvSpPr>
          <p:cNvPr id="4" name="TextBox 3"/>
          <p:cNvSpPr txBox="1"/>
          <p:nvPr/>
        </p:nvSpPr>
        <p:spPr>
          <a:xfrm>
            <a:off x="2804160" y="5481340"/>
            <a:ext cx="36439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800" dirty="0" smtClean="0">
                <a:solidFill>
                  <a:srgbClr val="00A6D6"/>
                </a:solidFill>
              </a:rPr>
              <a:t>(Krushke 2005, p. 67)</a:t>
            </a:r>
            <a:endParaRPr lang="nl-NL" sz="2800" dirty="0">
              <a:solidFill>
                <a:srgbClr val="00A6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9977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Managing Errors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 smtClean="0"/>
              <a:t>Error messages can be cryptic</a:t>
            </a:r>
          </a:p>
          <a:p>
            <a:r>
              <a:rPr lang="en-GB" dirty="0" smtClean="0"/>
              <a:t>Isolate the error at the first point; run sequentially</a:t>
            </a:r>
          </a:p>
          <a:p>
            <a:r>
              <a:rPr lang="en-GB" dirty="0" smtClean="0"/>
              <a:t>Check nested functions</a:t>
            </a:r>
          </a:p>
          <a:p>
            <a:r>
              <a:rPr lang="en-GB" dirty="0" smtClean="0"/>
              <a:t>Working functions can break; check variables defined outside the function</a:t>
            </a:r>
          </a:p>
          <a:p>
            <a:r>
              <a:rPr lang="en-GB" dirty="0" smtClean="0"/>
              <a:t>Make use of advanced facilities such as </a:t>
            </a:r>
            <a:r>
              <a:rPr lang="en-GB" dirty="0" smtClean="0">
                <a:solidFill>
                  <a:srgbClr val="00A6D6"/>
                </a:solidFill>
              </a:rPr>
              <a:t>debug, browser</a:t>
            </a:r>
            <a:r>
              <a:rPr lang="en-GB" dirty="0" smtClean="0"/>
              <a:t> and </a:t>
            </a:r>
            <a:r>
              <a:rPr lang="en-GB" dirty="0" err="1" smtClean="0">
                <a:solidFill>
                  <a:srgbClr val="00A6D6"/>
                </a:solidFill>
              </a:rPr>
              <a:t>traceback</a:t>
            </a:r>
            <a:endParaRPr lang="en-GB" dirty="0" smtClean="0">
              <a:solidFill>
                <a:srgbClr val="00A6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5310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Installing Packages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 smtClean="0"/>
              <a:t>Installing new packages</a:t>
            </a:r>
          </a:p>
          <a:p>
            <a:endParaRPr lang="en-GB" dirty="0"/>
          </a:p>
          <a:p>
            <a:endParaRPr lang="en-GB" dirty="0" smtClean="0"/>
          </a:p>
          <a:p>
            <a:r>
              <a:rPr lang="en-GB" dirty="0" smtClean="0"/>
              <a:t>Loading existing packages into memory</a:t>
            </a:r>
            <a:endParaRPr lang="nl-NL" dirty="0"/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83" t="80000" r="65823" b="16667"/>
          <a:stretch/>
        </p:blipFill>
        <p:spPr bwMode="auto">
          <a:xfrm>
            <a:off x="655319" y="2819400"/>
            <a:ext cx="6461761" cy="103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25" t="20060" r="70250" b="78544"/>
          <a:stretch/>
        </p:blipFill>
        <p:spPr bwMode="auto">
          <a:xfrm>
            <a:off x="655319" y="4646084"/>
            <a:ext cx="4640580" cy="4224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384091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R Cheat Sheet</a:t>
            </a:r>
            <a:endParaRPr lang="nl-NL" dirty="0"/>
          </a:p>
        </p:txBody>
      </p:sp>
      <p:grpSp>
        <p:nvGrpSpPr>
          <p:cNvPr id="6" name="Group 5"/>
          <p:cNvGrpSpPr/>
          <p:nvPr/>
        </p:nvGrpSpPr>
        <p:grpSpPr>
          <a:xfrm>
            <a:off x="670560" y="1558391"/>
            <a:ext cx="5364480" cy="4034690"/>
            <a:chOff x="1386840" y="1741270"/>
            <a:chExt cx="6271260" cy="4842727"/>
          </a:xfrm>
        </p:grpSpPr>
        <p:pic>
          <p:nvPicPr>
            <p:cNvPr id="13314" name="Picture 2"/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125" t="13111" r="23000" b="11555"/>
            <a:stretch/>
          </p:blipFill>
          <p:spPr bwMode="auto">
            <a:xfrm>
              <a:off x="1386840" y="1741270"/>
              <a:ext cx="6271260" cy="48427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" name="Rectangle 3"/>
            <p:cNvSpPr/>
            <p:nvPr/>
          </p:nvSpPr>
          <p:spPr>
            <a:xfrm>
              <a:off x="1386840" y="1741270"/>
              <a:ext cx="6271260" cy="4842727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5" name="Rectangle 4"/>
          <p:cNvSpPr/>
          <p:nvPr/>
        </p:nvSpPr>
        <p:spPr>
          <a:xfrm>
            <a:off x="670560" y="5761505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NL" dirty="0">
                <a:solidFill>
                  <a:srgbClr val="00A6D6"/>
                </a:solidFill>
              </a:rPr>
              <a:t>https://cran.r-project.org/doc/contrib/Short-refcard.pdf</a:t>
            </a:r>
          </a:p>
        </p:txBody>
      </p:sp>
    </p:spTree>
    <p:extLst>
      <p:ext uri="{BB962C8B-B14F-4D97-AF65-F5344CB8AC3E}">
        <p14:creationId xmlns:p14="http://schemas.microsoft.com/office/powerpoint/2010/main" val="349718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Installing Packages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5375" b="39768"/>
          <a:stretch/>
        </p:blipFill>
        <p:spPr bwMode="auto">
          <a:xfrm>
            <a:off x="510305" y="1417638"/>
            <a:ext cx="8344135" cy="49453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57489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You Need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These slides </a:t>
            </a:r>
            <a:r>
              <a:rPr lang="en-NL" dirty="0" smtClean="0"/>
              <a:t>–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A6D6"/>
                </a:solidFill>
              </a:rPr>
              <a:t>NetLogoR.ppt</a:t>
            </a:r>
          </a:p>
          <a:p>
            <a:r>
              <a:rPr lang="en-US" dirty="0" smtClean="0"/>
              <a:t>My scripts </a:t>
            </a:r>
            <a:r>
              <a:rPr lang="en-NL" dirty="0" smtClean="0"/>
              <a:t>–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00A6D6"/>
                </a:solidFill>
              </a:rPr>
              <a:t>scripts.zip</a:t>
            </a:r>
          </a:p>
          <a:p>
            <a:pPr lvl="1"/>
            <a:r>
              <a:rPr lang="en-US" dirty="0" err="1" smtClean="0">
                <a:solidFill>
                  <a:srgbClr val="00A6D6"/>
                </a:solidFill>
              </a:rPr>
              <a:t>NetLogo.R</a:t>
            </a:r>
            <a:endParaRPr lang="en-US" dirty="0" smtClean="0">
              <a:solidFill>
                <a:srgbClr val="00A6D6"/>
              </a:solidFill>
            </a:endParaRPr>
          </a:p>
          <a:p>
            <a:pPr lvl="1"/>
            <a:r>
              <a:rPr lang="en-US" dirty="0" smtClean="0">
                <a:solidFill>
                  <a:srgbClr val="00A6D6"/>
                </a:solidFill>
              </a:rPr>
              <a:t>Module1.rmd</a:t>
            </a:r>
          </a:p>
          <a:p>
            <a:r>
              <a:rPr lang="en-US" dirty="0" smtClean="0"/>
              <a:t>My data  -- </a:t>
            </a:r>
            <a:r>
              <a:rPr lang="en-US" dirty="0" smtClean="0">
                <a:solidFill>
                  <a:srgbClr val="00A6D6"/>
                </a:solidFill>
              </a:rPr>
              <a:t>data.zip </a:t>
            </a:r>
            <a:endParaRPr lang="nl-NL" dirty="0">
              <a:solidFill>
                <a:srgbClr val="00A6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44522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Four Useful Packages in 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http://ggplot.yhathq.com/static/img/newdocs/geom_line.py_example_9.png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781" b="36431"/>
          <a:stretch/>
        </p:blipFill>
        <p:spPr bwMode="auto">
          <a:xfrm>
            <a:off x="434340" y="1417638"/>
            <a:ext cx="3749039" cy="2304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4" name="Picture 4" descr="http://lindeloev.net/misc/jags_good.pn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9295"/>
          <a:stretch/>
        </p:blipFill>
        <p:spPr bwMode="auto">
          <a:xfrm>
            <a:off x="4621530" y="1642376"/>
            <a:ext cx="3760470" cy="22395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6" name="Picture 6" descr="https://swcarpentry.github.io/r-novice-gapminder/fig/13-dplyr-fig1.png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119" b="14781"/>
          <a:stretch/>
        </p:blipFill>
        <p:spPr bwMode="auto">
          <a:xfrm>
            <a:off x="619125" y="4046220"/>
            <a:ext cx="4078605" cy="2014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8" name="Picture 8" descr="https://i0.wp.com/www.orbifold.net/default/wp-content/uploads/2015/04/Thinking-124.jpg?fit=300%2C224"/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823"/>
          <a:stretch/>
        </p:blipFill>
        <p:spPr bwMode="auto">
          <a:xfrm>
            <a:off x="4697730" y="4057818"/>
            <a:ext cx="3377973" cy="20222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782955" y="1688096"/>
            <a:ext cx="3400424" cy="2033852"/>
          </a:xfrm>
          <a:prstGeom prst="rect">
            <a:avLst/>
          </a:prstGeom>
          <a:noFill/>
          <a:ln w="12700">
            <a:solidFill>
              <a:schemeClr val="tx1">
                <a:alpha val="5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697730" y="1688096"/>
            <a:ext cx="3400424" cy="2033852"/>
          </a:xfrm>
          <a:prstGeom prst="rect">
            <a:avLst/>
          </a:prstGeom>
          <a:noFill/>
          <a:ln w="12700">
            <a:solidFill>
              <a:schemeClr val="tx1">
                <a:alpha val="5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81049" y="4046220"/>
            <a:ext cx="3400424" cy="2033852"/>
          </a:xfrm>
          <a:prstGeom prst="rect">
            <a:avLst/>
          </a:prstGeom>
          <a:noFill/>
          <a:ln w="12700">
            <a:solidFill>
              <a:schemeClr val="tx1">
                <a:alpha val="5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697730" y="4046220"/>
            <a:ext cx="3400424" cy="2033852"/>
          </a:xfrm>
          <a:prstGeom prst="rect">
            <a:avLst/>
          </a:prstGeom>
          <a:noFill/>
          <a:ln w="12700">
            <a:solidFill>
              <a:schemeClr val="tx1">
                <a:alpha val="51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782955" y="1688096"/>
            <a:ext cx="3400424" cy="44534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697730" y="1688096"/>
            <a:ext cx="3400424" cy="44534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81049" y="4046220"/>
            <a:ext cx="3400424" cy="44534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697730" y="4046220"/>
            <a:ext cx="3400424" cy="445348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1965960" y="1746766"/>
            <a:ext cx="9845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GGPLOT</a:t>
            </a:r>
            <a:endParaRPr lang="en-US" b="1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118360" y="4057818"/>
            <a:ext cx="808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DPLYR</a:t>
            </a:r>
            <a:endParaRPr lang="en-US" b="1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096000" y="1695646"/>
            <a:ext cx="7008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JAGS</a:t>
            </a:r>
            <a:endParaRPr lang="en-US" b="1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6195060" y="4046220"/>
            <a:ext cx="4267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 smtClean="0">
                <a:solidFill>
                  <a:schemeClr val="bg1"/>
                </a:solidFill>
                <a:latin typeface="Arial Narrow" panose="020B0606020202030204" pitchFamily="34" charset="0"/>
              </a:rPr>
              <a:t>R6</a:t>
            </a:r>
            <a:endParaRPr lang="en-US" b="1" dirty="0">
              <a:solidFill>
                <a:schemeClr val="bg1"/>
              </a:solidFill>
              <a:latin typeface="Arial Narrow" panose="020B0606020202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7842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Resource!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b="6285"/>
          <a:stretch/>
        </p:blipFill>
        <p:spPr>
          <a:xfrm>
            <a:off x="527685" y="1281113"/>
            <a:ext cx="8035671" cy="5226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0035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 R, in R!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750" y="1359892"/>
            <a:ext cx="8637270" cy="4633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89648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0000" t="36989" r="30729" b="12331"/>
          <a:stretch/>
        </p:blipFill>
        <p:spPr>
          <a:xfrm>
            <a:off x="434340" y="1082086"/>
            <a:ext cx="8257954" cy="4556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51765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 smtClean="0"/>
              <a:t>Next Time: </a:t>
            </a:r>
            <a:r>
              <a:rPr lang="en-US" sz="3200" dirty="0" err="1" smtClean="0"/>
              <a:t>Problématiques</a:t>
            </a:r>
            <a:r>
              <a:rPr lang="en-US" sz="3200" dirty="0" smtClean="0"/>
              <a:t> in </a:t>
            </a:r>
            <a:br>
              <a:rPr lang="en-US" sz="3200" dirty="0" smtClean="0"/>
            </a:br>
            <a:r>
              <a:rPr lang="en-US" sz="3200" dirty="0" smtClean="0"/>
              <a:t>Agent-Based Programming</a:t>
            </a:r>
            <a:endParaRPr lang="nl-NL" sz="32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Reporting</a:t>
            </a:r>
          </a:p>
          <a:p>
            <a:r>
              <a:rPr lang="en-US" dirty="0" smtClean="0"/>
              <a:t>Exploratory Analysis </a:t>
            </a:r>
          </a:p>
          <a:p>
            <a:r>
              <a:rPr lang="en-US" dirty="0" smtClean="0"/>
              <a:t>Interpolation</a:t>
            </a:r>
          </a:p>
          <a:p>
            <a:r>
              <a:rPr lang="en-US" dirty="0" smtClean="0"/>
              <a:t>Control</a:t>
            </a:r>
          </a:p>
          <a:p>
            <a:r>
              <a:rPr lang="en-US" dirty="0" smtClean="0"/>
              <a:t>Inference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6908867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R?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 is the world’s leading language for data science</a:t>
            </a:r>
          </a:p>
          <a:p>
            <a:r>
              <a:rPr lang="en-US" dirty="0" smtClean="0"/>
              <a:t>Highly demanded for research and public sector jobs</a:t>
            </a:r>
          </a:p>
          <a:p>
            <a:r>
              <a:rPr lang="en-US" dirty="0" smtClean="0"/>
              <a:t>R + Python makes an especially winning combination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13250368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History of R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A major research laboratory (Bell Labs) made their own computing language for statistics</a:t>
            </a:r>
          </a:p>
          <a:p>
            <a:r>
              <a:rPr lang="en-US" dirty="0" smtClean="0"/>
              <a:t>They called it S</a:t>
            </a:r>
          </a:p>
          <a:p>
            <a:r>
              <a:rPr lang="en-US" dirty="0" smtClean="0"/>
              <a:t>They licensed this language for commercial use, calling it S-Plus</a:t>
            </a:r>
          </a:p>
          <a:p>
            <a:r>
              <a:rPr lang="en-US" dirty="0" smtClean="0"/>
              <a:t>The language died . . .</a:t>
            </a:r>
          </a:p>
          <a:p>
            <a:r>
              <a:rPr lang="en-US" dirty="0" smtClean="0"/>
              <a:t>But some Australians revised it!</a:t>
            </a:r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42405571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R good for?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R is especially known for </a:t>
            </a:r>
            <a:endParaRPr lang="en-US" dirty="0"/>
          </a:p>
          <a:p>
            <a:pPr lvl="1"/>
            <a:r>
              <a:rPr lang="en-US" dirty="0" smtClean="0"/>
              <a:t>Attractive graphics</a:t>
            </a:r>
          </a:p>
          <a:p>
            <a:pPr lvl="1"/>
            <a:r>
              <a:rPr lang="en-US" dirty="0" smtClean="0"/>
              <a:t>Effective data management</a:t>
            </a:r>
            <a:endParaRPr lang="en-US" dirty="0"/>
          </a:p>
          <a:p>
            <a:pPr lvl="1"/>
            <a:r>
              <a:rPr lang="en-US" dirty="0" smtClean="0"/>
              <a:t>Trustworthy statistics and machine learning</a:t>
            </a:r>
          </a:p>
          <a:p>
            <a:pPr lvl="1"/>
            <a:r>
              <a:rPr lang="en-US" dirty="0" smtClean="0"/>
              <a:t>Useful geo-visualization</a:t>
            </a:r>
          </a:p>
        </p:txBody>
      </p:sp>
    </p:spTree>
    <p:extLst>
      <p:ext uri="{BB962C8B-B14F-4D97-AF65-F5344CB8AC3E}">
        <p14:creationId xmlns:p14="http://schemas.microsoft.com/office/powerpoint/2010/main" val="15561610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Introductions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587910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Installation of R</a:t>
            </a:r>
            <a:endParaRPr lang="nl-NL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25" t="6223" r="21125" b="25555"/>
          <a:stretch/>
        </p:blipFill>
        <p:spPr bwMode="auto">
          <a:xfrm>
            <a:off x="883919" y="1867536"/>
            <a:ext cx="7492919" cy="43732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8724084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Installation of </a:t>
            </a:r>
            <a:r>
              <a:rPr lang="en-GB" dirty="0" err="1" smtClean="0"/>
              <a:t>RStudio</a:t>
            </a:r>
            <a:endParaRPr lang="nl-N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nl-NL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250" t="6223" r="20875" b="25333"/>
          <a:stretch/>
        </p:blipFill>
        <p:spPr bwMode="auto">
          <a:xfrm>
            <a:off x="739140" y="1577658"/>
            <a:ext cx="7978782" cy="46631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23639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andaardthema">
  <a:themeElements>
    <a:clrScheme name="Horizon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Office Classic">
      <a:majorFont>
        <a:latin typeface="Arial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Standaardthema.thmx</Template>
  <TotalTime>18523</TotalTime>
  <Words>501</Words>
  <Application>Microsoft Office PowerPoint</Application>
  <PresentationFormat>On-screen Show (4:3)</PresentationFormat>
  <Paragraphs>113</Paragraphs>
  <Slides>34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2" baseType="lpstr">
      <vt:lpstr>ＭＳ Ｐゴシック</vt:lpstr>
      <vt:lpstr>Arial</vt:lpstr>
      <vt:lpstr>Arial Narrow</vt:lpstr>
      <vt:lpstr>Calibri</vt:lpstr>
      <vt:lpstr>Tahoma</vt:lpstr>
      <vt:lpstr>Times New Roman</vt:lpstr>
      <vt:lpstr>ヒラギノ角ゴ ProN W3</vt:lpstr>
      <vt:lpstr>Standaardthema</vt:lpstr>
      <vt:lpstr>PowerPoint Presentation</vt:lpstr>
      <vt:lpstr>Objectives</vt:lpstr>
      <vt:lpstr>What You Need</vt:lpstr>
      <vt:lpstr>Why R?</vt:lpstr>
      <vt:lpstr>History of R</vt:lpstr>
      <vt:lpstr>What’s R good for?</vt:lpstr>
      <vt:lpstr>Introductions</vt:lpstr>
      <vt:lpstr>Installation of R</vt:lpstr>
      <vt:lpstr>Installation of RStudio</vt:lpstr>
      <vt:lpstr>The Anaconda Distribution</vt:lpstr>
      <vt:lpstr>Download R</vt:lpstr>
      <vt:lpstr>Quick Tour of R Studio</vt:lpstr>
      <vt:lpstr>Creating New Files</vt:lpstr>
      <vt:lpstr>Data Directories</vt:lpstr>
      <vt:lpstr>Interactive Walkthrough</vt:lpstr>
      <vt:lpstr>Simple Example of R in Action</vt:lpstr>
      <vt:lpstr>Quick Tour of R Markup</vt:lpstr>
      <vt:lpstr>Topics</vt:lpstr>
      <vt:lpstr>Elements of Learning R</vt:lpstr>
      <vt:lpstr>Variable Types</vt:lpstr>
      <vt:lpstr>Utility Functions</vt:lpstr>
      <vt:lpstr>Reading Data</vt:lpstr>
      <vt:lpstr>Saving Data</vt:lpstr>
      <vt:lpstr>Running a Program</vt:lpstr>
      <vt:lpstr>Debugging</vt:lpstr>
      <vt:lpstr>Managing Errors</vt:lpstr>
      <vt:lpstr>Installing Packages</vt:lpstr>
      <vt:lpstr>R Cheat Sheet</vt:lpstr>
      <vt:lpstr>Installing Packages</vt:lpstr>
      <vt:lpstr>Four Useful Packages in R</vt:lpstr>
      <vt:lpstr>Another Resource!</vt:lpstr>
      <vt:lpstr>Learn R, in R!</vt:lpstr>
      <vt:lpstr>PowerPoint Presentation</vt:lpstr>
      <vt:lpstr>Next Time: Problématiques in  Agent-Based Programming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Paul Ouwerkerk</dc:creator>
  <cp:lastModifiedBy>Local Administrator</cp:lastModifiedBy>
  <cp:revision>140</cp:revision>
  <dcterms:created xsi:type="dcterms:W3CDTF">2015-03-11T20:01:43Z</dcterms:created>
  <dcterms:modified xsi:type="dcterms:W3CDTF">2017-11-30T07:50:14Z</dcterms:modified>
</cp:coreProperties>
</file>

<file path=docProps/thumbnail.jpeg>
</file>